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62" r:id="rId2"/>
    <p:sldId id="256" r:id="rId3"/>
    <p:sldId id="260" r:id="rId4"/>
    <p:sldId id="257" r:id="rId5"/>
    <p:sldId id="261" r:id="rId6"/>
    <p:sldId id="271" r:id="rId7"/>
    <p:sldId id="272" r:id="rId8"/>
    <p:sldId id="258" r:id="rId9"/>
    <p:sldId id="259" r:id="rId10"/>
    <p:sldId id="263" r:id="rId11"/>
    <p:sldId id="264"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C0F43F0-6B4C-4680-ADA3-6AD684F5FB0E}" type="datetimeFigureOut">
              <a:rPr lang="en-IN" smtClean="0"/>
              <a:t>21-06-2023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214902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76161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924883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E7E447A-5034-4A85-97ED-BAA908230FB1}"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924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40765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C0F43F0-6B4C-4680-ADA3-6AD684F5FB0E}" type="datetimeFigureOut">
              <a:rPr lang="en-IN" smtClean="0"/>
              <a:t>21-06-2023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717987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C0F43F0-6B4C-4680-ADA3-6AD684F5FB0E}" type="datetimeFigureOut">
              <a:rPr lang="en-IN" smtClean="0"/>
              <a:t>21-06-2023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559187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0F43F0-6B4C-4680-ADA3-6AD684F5FB0E}"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05826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C0F43F0-6B4C-4680-ADA3-6AD684F5FB0E}" type="datetimeFigureOut">
              <a:rPr lang="en-IN" smtClean="0"/>
              <a:t>21-06-2023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2075201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0F43F0-6B4C-4680-ADA3-6AD684F5FB0E}"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208721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C0F43F0-6B4C-4680-ADA3-6AD684F5FB0E}" type="datetimeFigureOut">
              <a:rPr lang="en-IN" smtClean="0"/>
              <a:t>21-06-2023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16778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5271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0F43F0-6B4C-4680-ADA3-6AD684F5FB0E}" type="datetimeFigureOut">
              <a:rPr lang="en-IN" smtClean="0"/>
              <a:t>21-06-2023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170596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0F43F0-6B4C-4680-ADA3-6AD684F5FB0E}" type="datetimeFigureOut">
              <a:rPr lang="en-IN" smtClean="0"/>
              <a:t>21-06-2023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129802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F43F0-6B4C-4680-ADA3-6AD684F5FB0E}" type="datetimeFigureOut">
              <a:rPr lang="en-IN" smtClean="0"/>
              <a:t>21-06-2023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124121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15838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0F43F0-6B4C-4680-ADA3-6AD684F5FB0E}"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7E447A-5034-4A85-97ED-BAA908230FB1}" type="slidenum">
              <a:rPr lang="en-IN" smtClean="0"/>
              <a:t>‹#›</a:t>
            </a:fld>
            <a:endParaRPr lang="en-IN"/>
          </a:p>
        </p:txBody>
      </p:sp>
    </p:spTree>
    <p:extLst>
      <p:ext uri="{BB962C8B-B14F-4D97-AF65-F5344CB8AC3E}">
        <p14:creationId xmlns:p14="http://schemas.microsoft.com/office/powerpoint/2010/main" val="34290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0F43F0-6B4C-4680-ADA3-6AD684F5FB0E}" type="datetimeFigureOut">
              <a:rPr lang="en-IN" smtClean="0"/>
              <a:t>21-06-2023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7E447A-5034-4A85-97ED-BAA908230FB1}" type="slidenum">
              <a:rPr lang="en-IN" smtClean="0"/>
              <a:t>‹#›</a:t>
            </a:fld>
            <a:endParaRPr lang="en-IN"/>
          </a:p>
        </p:txBody>
      </p:sp>
    </p:spTree>
    <p:extLst>
      <p:ext uri="{BB962C8B-B14F-4D97-AF65-F5344CB8AC3E}">
        <p14:creationId xmlns:p14="http://schemas.microsoft.com/office/powerpoint/2010/main" val="2538537015"/>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5432"/>
            <a:ext cx="10820400" cy="2133373"/>
          </a:xfrm>
        </p:spPr>
        <p:style>
          <a:lnRef idx="0">
            <a:schemeClr val="dk1"/>
          </a:lnRef>
          <a:fillRef idx="3">
            <a:schemeClr val="dk1"/>
          </a:fillRef>
          <a:effectRef idx="3">
            <a:schemeClr val="dk1"/>
          </a:effectRef>
          <a:fontRef idx="minor">
            <a:schemeClr val="lt1"/>
          </a:fontRef>
        </p:style>
        <p:txBody>
          <a:bodyPr>
            <a:normAutofit/>
          </a:bodyPr>
          <a:lstStyle/>
          <a:p>
            <a:pPr algn="ctr"/>
            <a:r>
              <a:rPr lang="en-US" sz="6600" b="1" dirty="0" smtClean="0">
                <a:latin typeface="Britannic Bold" panose="020B0903060703020204" pitchFamily="34" charset="0"/>
              </a:rPr>
              <a:t>Project title: </a:t>
            </a:r>
            <a:br>
              <a:rPr lang="en-US" sz="6600" b="1" dirty="0" smtClean="0">
                <a:latin typeface="Britannic Bold" panose="020B0903060703020204" pitchFamily="34" charset="0"/>
              </a:rPr>
            </a:br>
            <a:r>
              <a:rPr lang="en-US" sz="6600" b="1" dirty="0" smtClean="0">
                <a:latin typeface="Britannic Bold" panose="020B0903060703020204" pitchFamily="34" charset="0"/>
              </a:rPr>
              <a:t>Indian premier League </a:t>
            </a:r>
            <a:endParaRPr lang="en-IN" sz="6600" b="1" dirty="0">
              <a:latin typeface="Britannic Bold" panose="020B0903060703020204" pitchFamily="34" charset="0"/>
            </a:endParaRPr>
          </a:p>
        </p:txBody>
      </p:sp>
      <p:sp>
        <p:nvSpPr>
          <p:cNvPr id="3" name="Content Placeholder 2"/>
          <p:cNvSpPr>
            <a:spLocks noGrp="1"/>
          </p:cNvSpPr>
          <p:nvPr>
            <p:ph idx="1"/>
          </p:nvPr>
        </p:nvSpPr>
        <p:spPr>
          <a:xfrm>
            <a:off x="685800" y="4159876"/>
            <a:ext cx="10820400" cy="2112136"/>
          </a:xfrm>
        </p:spPr>
        <p:txBody>
          <a:bodyPr/>
          <a:lstStyle/>
          <a:p>
            <a:pPr marL="0" indent="0">
              <a:buNone/>
            </a:pPr>
            <a:r>
              <a:rPr lang="en-US" dirty="0" smtClean="0">
                <a:latin typeface="Britannic Bold" panose="020B0903060703020204" pitchFamily="34" charset="0"/>
              </a:rPr>
              <a:t>Created By : Shashank Mishra</a:t>
            </a:r>
          </a:p>
          <a:p>
            <a:pPr marL="0" indent="0">
              <a:buNone/>
            </a:pPr>
            <a:r>
              <a:rPr lang="en-US" dirty="0" smtClean="0">
                <a:latin typeface="Britannic Bold" panose="020B0903060703020204" pitchFamily="34" charset="0"/>
              </a:rPr>
              <a:t>Category : Sports</a:t>
            </a:r>
            <a:endParaRPr lang="en-IN" dirty="0">
              <a:latin typeface="Britannic Bold" panose="020B0903060703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812" y="2451547"/>
            <a:ext cx="6499208" cy="44064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142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75951" y="1190008"/>
            <a:ext cx="10820400" cy="4990242"/>
          </a:xfrm>
        </p:spPr>
        <p:style>
          <a:lnRef idx="2">
            <a:schemeClr val="accent2"/>
          </a:lnRef>
          <a:fillRef idx="1">
            <a:schemeClr val="lt1"/>
          </a:fillRef>
          <a:effectRef idx="0">
            <a:schemeClr val="accent2"/>
          </a:effectRef>
          <a:fontRef idx="minor">
            <a:schemeClr val="dk1"/>
          </a:fontRef>
        </p:style>
        <p:txBody>
          <a:bodyPr>
            <a:normAutofit/>
          </a:bodyPr>
          <a:lstStyle/>
          <a:p>
            <a:endParaRPr lang="en-US" sz="2400" dirty="0" smtClean="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Let us move to Tableau for wonderful visualization of the various features of the data…</a:t>
            </a:r>
            <a:endParaRPr lang="en-IN" sz="2400" dirty="0">
              <a:solidFill>
                <a:srgbClr val="C00000"/>
              </a:solidFill>
              <a:latin typeface="Britannic Bold" panose="020B0903060703020204" pitchFamily="34"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artisticLightScreen/>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322489" y="2521131"/>
            <a:ext cx="7392474" cy="3659119"/>
          </a:xfrm>
          <a:prstGeom prst="rect">
            <a:avLst/>
          </a:prstGeom>
        </p:spPr>
      </p:pic>
    </p:spTree>
    <p:extLst>
      <p:ext uri="{BB962C8B-B14F-4D97-AF65-F5344CB8AC3E}">
        <p14:creationId xmlns:p14="http://schemas.microsoft.com/office/powerpoint/2010/main" val="390993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dissolve">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895600" y="699979"/>
            <a:ext cx="8610600" cy="884122"/>
          </a:xfrm>
        </p:spPr>
        <p:style>
          <a:lnRef idx="2">
            <a:schemeClr val="accent2"/>
          </a:lnRef>
          <a:fillRef idx="1">
            <a:schemeClr val="lt1"/>
          </a:fillRef>
          <a:effectRef idx="0">
            <a:schemeClr val="accent2"/>
          </a:effectRef>
          <a:fontRef idx="minor">
            <a:schemeClr val="dk1"/>
          </a:fontRef>
        </p:style>
        <p:txBody>
          <a:bodyPr>
            <a:normAutofit fontScale="90000"/>
          </a:body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Conclusions</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6" name="Content Placeholder 2"/>
          <p:cNvSpPr>
            <a:spLocks noGrp="1"/>
          </p:cNvSpPr>
          <p:nvPr>
            <p:ph idx="1"/>
          </p:nvPr>
        </p:nvSpPr>
        <p:spPr>
          <a:xfrm>
            <a:off x="685800" y="1584101"/>
            <a:ext cx="10820400" cy="4868214"/>
          </a:xfrm>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en-US" sz="1800" dirty="0" smtClean="0">
                <a:solidFill>
                  <a:srgbClr val="C00000"/>
                </a:solidFill>
                <a:effectLst>
                  <a:outerShdw blurRad="38100" dist="38100" dir="2700000" algn="tl">
                    <a:srgbClr val="000000">
                      <a:alpha val="43137"/>
                    </a:srgbClr>
                  </a:outerShdw>
                </a:effectLst>
                <a:latin typeface="Britannic Bold" panose="020B0903060703020204" pitchFamily="34" charset="0"/>
              </a:rPr>
              <a:t>1</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Mumbai Indians and Chennai Super Kings have been the most successful teams in the history of the IPL.</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2. Winning the toss has proven to be a crucial factor in determining the outcome of matches.</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3. The home ground advantage did not significantly contribute to the teams' success.</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4. The ability to perform well on foreign grounds emerged as a major winning factor, with Mumbai Indians and Chennai Super Kings leading the way with 66 wins.</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5. Dale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Steyn</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and Sunil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Narine</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have been standout bowlers, known for their exceptional economy rates.</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6.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Lasith</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Malinga</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Sunil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Narine</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Harbhajan</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Singh, Amit Mishra, and R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Ashwin</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have been the most successful bowlers in terms of economy and wickets taken.</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7. The dominance of spinners is evident, as four out of the top five bowlers are spin bowlers, which aligns with the typical nature of Indian subcontinent pitches.</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8.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Virat</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Kohli</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Suresh Raina, and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Rohit</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Sharma have emerged as the leading run-scorers in the tournament.</a:t>
            </a:r>
          </a:p>
          <a:p>
            <a:pPr marL="0" indent="0">
              <a:buNone/>
            </a:pP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9.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Virat</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Kohli</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Suresh Raina, MS </a:t>
            </a:r>
            <a:r>
              <a:rPr lang="en-US" sz="1800" dirty="0" err="1">
                <a:solidFill>
                  <a:srgbClr val="C00000"/>
                </a:solidFill>
                <a:effectLst>
                  <a:outerShdw blurRad="38100" dist="38100" dir="2700000" algn="tl">
                    <a:srgbClr val="000000">
                      <a:alpha val="43137"/>
                    </a:srgbClr>
                  </a:outerShdw>
                </a:effectLst>
                <a:latin typeface="Britannic Bold" panose="020B0903060703020204" pitchFamily="34" charset="0"/>
              </a:rPr>
              <a:t>Dhoni</a:t>
            </a:r>
            <a:r>
              <a:rPr lang="en-US" sz="1800" dirty="0">
                <a:solidFill>
                  <a:srgbClr val="C00000"/>
                </a:solidFill>
                <a:effectLst>
                  <a:outerShdw blurRad="38100" dist="38100" dir="2700000" algn="tl">
                    <a:srgbClr val="000000">
                      <a:alpha val="43137"/>
                    </a:srgbClr>
                  </a:outerShdw>
                </a:effectLst>
                <a:latin typeface="Britannic Bold" panose="020B0903060703020204" pitchFamily="34" charset="0"/>
              </a:rPr>
              <a:t>, David Warner, and Chris Gayle have established themselves as the top </a:t>
            </a:r>
            <a:r>
              <a:rPr lang="en-US" sz="1800" dirty="0" smtClean="0">
                <a:solidFill>
                  <a:srgbClr val="C00000"/>
                </a:solidFill>
                <a:effectLst>
                  <a:outerShdw blurRad="38100" dist="38100" dir="2700000" algn="tl">
                    <a:srgbClr val="000000">
                      <a:alpha val="43137"/>
                    </a:srgbClr>
                  </a:outerShdw>
                </a:effectLst>
                <a:latin typeface="Britannic Bold" panose="020B0903060703020204" pitchFamily="34" charset="0"/>
              </a:rPr>
              <a:t>five batsmen in terms of overall stats, including runs and strike rate.</a:t>
            </a:r>
          </a:p>
        </p:txBody>
      </p:sp>
    </p:spTree>
    <p:extLst>
      <p:ext uri="{BB962C8B-B14F-4D97-AF65-F5344CB8AC3E}">
        <p14:creationId xmlns:p14="http://schemas.microsoft.com/office/powerpoint/2010/main" val="300929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dissolve">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dissolv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dissolv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ssolv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dissolv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dissolv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dissolv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dissolve">
                                      <p:cBhvr>
                                        <p:cTn id="47" dur="500"/>
                                        <p:tgtEl>
                                          <p:spTgt spid="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
                                            <p:txEl>
                                              <p:pRg st="7" end="7"/>
                                            </p:txEl>
                                          </p:spTgt>
                                        </p:tgtEl>
                                        <p:attrNameLst>
                                          <p:attrName>style.visibility</p:attrName>
                                        </p:attrNameLst>
                                      </p:cBhvr>
                                      <p:to>
                                        <p:strVal val="visible"/>
                                      </p:to>
                                    </p:set>
                                    <p:animEffect transition="in" filter="dissolve">
                                      <p:cBhvr>
                                        <p:cTn id="52" dur="500"/>
                                        <p:tgtEl>
                                          <p:spTgt spid="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dissolve">
                                      <p:cBhvr>
                                        <p:cTn id="5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95600" y="764373"/>
            <a:ext cx="8610600" cy="1293028"/>
          </a:xfrm>
        </p:spPr>
        <p:style>
          <a:lnRef idx="2">
            <a:schemeClr val="accent2"/>
          </a:lnRef>
          <a:fillRef idx="1">
            <a:schemeClr val="lt1"/>
          </a:fillRef>
          <a:effectRef idx="0">
            <a:schemeClr val="accent2"/>
          </a:effectRef>
          <a:fontRef idx="minor">
            <a:schemeClr val="dk1"/>
          </a:fontRef>
        </p:style>
        <p:txBody>
          <a:bodyPr>
            <a:normAutofit/>
          </a:body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Summary</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5" name="Content Placeholder 2"/>
          <p:cNvSpPr>
            <a:spLocks noGrp="1"/>
          </p:cNvSpPr>
          <p:nvPr>
            <p:ph idx="1"/>
          </p:nvPr>
        </p:nvSpPr>
        <p:spPr>
          <a:xfrm>
            <a:off x="685800" y="2233197"/>
            <a:ext cx="10820400" cy="4024125"/>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smtClean="0">
                <a:solidFill>
                  <a:srgbClr val="C00000"/>
                </a:solidFill>
                <a:latin typeface="Britannic Bold" panose="020B0903060703020204" pitchFamily="34" charset="0"/>
              </a:rPr>
              <a:t>We </a:t>
            </a:r>
            <a:r>
              <a:rPr lang="en-US" sz="2400" dirty="0">
                <a:solidFill>
                  <a:srgbClr val="C00000"/>
                </a:solidFill>
                <a:latin typeface="Britannic Bold" panose="020B0903060703020204" pitchFamily="34" charset="0"/>
              </a:rPr>
              <a:t>utilized MS Excel and Tableau to conduct a comprehensive analysis and visualization of this remarkable project.</a:t>
            </a:r>
          </a:p>
          <a:p>
            <a:r>
              <a:rPr lang="en-US" sz="2400" dirty="0" smtClean="0">
                <a:solidFill>
                  <a:srgbClr val="C00000"/>
                </a:solidFill>
                <a:latin typeface="Britannic Bold" panose="020B0903060703020204" pitchFamily="34" charset="0"/>
              </a:rPr>
              <a:t>After </a:t>
            </a:r>
            <a:r>
              <a:rPr lang="en-US" sz="2400" dirty="0">
                <a:solidFill>
                  <a:srgbClr val="C00000"/>
                </a:solidFill>
                <a:latin typeface="Britannic Bold" panose="020B0903060703020204" pitchFamily="34" charset="0"/>
              </a:rPr>
              <a:t>thorough examination, it was determined that toss outcomes and foreign ground wins emerged as the most influential factors in achieving victory.</a:t>
            </a:r>
          </a:p>
          <a:p>
            <a:r>
              <a:rPr lang="en-US" sz="2400" dirty="0" smtClean="0">
                <a:solidFill>
                  <a:srgbClr val="C00000"/>
                </a:solidFill>
                <a:latin typeface="Britannic Bold" panose="020B0903060703020204" pitchFamily="34" charset="0"/>
              </a:rPr>
              <a:t>The </a:t>
            </a:r>
            <a:r>
              <a:rPr lang="en-US" sz="2400" dirty="0">
                <a:solidFill>
                  <a:srgbClr val="C00000"/>
                </a:solidFill>
                <a:latin typeface="Britannic Bold" panose="020B0903060703020204" pitchFamily="34" charset="0"/>
              </a:rPr>
              <a:t>teams that </a:t>
            </a:r>
            <a:r>
              <a:rPr lang="en-US" sz="2400" dirty="0" smtClean="0">
                <a:solidFill>
                  <a:srgbClr val="C00000"/>
                </a:solidFill>
                <a:latin typeface="Britannic Bold" panose="020B0903060703020204" pitchFamily="34" charset="0"/>
              </a:rPr>
              <a:t>exhibited the </a:t>
            </a:r>
          </a:p>
          <a:p>
            <a:pPr marL="0" indent="0">
              <a:buNone/>
            </a:pPr>
            <a:r>
              <a:rPr lang="en-US" sz="2400" dirty="0">
                <a:solidFill>
                  <a:srgbClr val="C00000"/>
                </a:solidFill>
                <a:latin typeface="Britannic Bold" panose="020B0903060703020204" pitchFamily="34" charset="0"/>
              </a:rPr>
              <a:t> </a:t>
            </a:r>
            <a:r>
              <a:rPr lang="en-US" sz="2400" dirty="0" smtClean="0">
                <a:solidFill>
                  <a:srgbClr val="C00000"/>
                </a:solidFill>
                <a:latin typeface="Britannic Bold" panose="020B0903060703020204" pitchFamily="34" charset="0"/>
              </a:rPr>
              <a:t> highest </a:t>
            </a:r>
            <a:r>
              <a:rPr lang="en-US" sz="2400" dirty="0">
                <a:solidFill>
                  <a:srgbClr val="C00000"/>
                </a:solidFill>
                <a:latin typeface="Britannic Bold" panose="020B0903060703020204" pitchFamily="34" charset="0"/>
              </a:rPr>
              <a:t>level of success </a:t>
            </a:r>
            <a:r>
              <a:rPr lang="en-US" sz="2400" dirty="0" smtClean="0">
                <a:solidFill>
                  <a:srgbClr val="C00000"/>
                </a:solidFill>
                <a:latin typeface="Britannic Bold" panose="020B0903060703020204" pitchFamily="34" charset="0"/>
              </a:rPr>
              <a:t>were:</a:t>
            </a:r>
          </a:p>
          <a:p>
            <a:endParaRPr lang="en-US" sz="2400" dirty="0">
              <a:solidFill>
                <a:srgbClr val="C00000"/>
              </a:solidFill>
              <a:latin typeface="Britannic Bold" panose="020B0903060703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410" y="772110"/>
            <a:ext cx="1350672" cy="135067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6575" y="844547"/>
            <a:ext cx="2013651" cy="113267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6527" y="3646004"/>
            <a:ext cx="6181860" cy="2418135"/>
          </a:xfrm>
          <a:prstGeom prst="rect">
            <a:avLst/>
          </a:prstGeom>
        </p:spPr>
      </p:pic>
    </p:spTree>
    <p:extLst>
      <p:ext uri="{BB962C8B-B14F-4D97-AF65-F5344CB8AC3E}">
        <p14:creationId xmlns:p14="http://schemas.microsoft.com/office/powerpoint/2010/main" val="339904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dissolve">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dissolv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dissolv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dissolv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dissolve">
                                      <p:cBhvr>
                                        <p:cTn id="42" dur="500"/>
                                        <p:tgtEl>
                                          <p:spTgt spid="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95600" y="764373"/>
            <a:ext cx="8610600" cy="905401"/>
          </a:xfrm>
        </p:spPr>
        <p:style>
          <a:lnRef idx="2">
            <a:schemeClr val="accent2"/>
          </a:lnRef>
          <a:fillRef idx="1">
            <a:schemeClr val="lt1"/>
          </a:fillRef>
          <a:effectRef idx="0">
            <a:schemeClr val="accent2"/>
          </a:effectRef>
          <a:fontRef idx="minor">
            <a:schemeClr val="dk1"/>
          </a:fontRef>
        </p:style>
        <p:txBody>
          <a:bodyPr>
            <a:normAutofit fontScale="90000"/>
          </a:body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Summary</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5" name="Content Placeholder 2"/>
          <p:cNvSpPr>
            <a:spLocks noGrp="1"/>
          </p:cNvSpPr>
          <p:nvPr>
            <p:ph idx="1"/>
          </p:nvPr>
        </p:nvSpPr>
        <p:spPr>
          <a:xfrm>
            <a:off x="685800" y="1775791"/>
            <a:ext cx="10820400" cy="4481531"/>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smtClean="0">
                <a:solidFill>
                  <a:srgbClr val="C00000"/>
                </a:solidFill>
                <a:latin typeface="Britannic Bold" panose="020B0903060703020204" pitchFamily="34" charset="0"/>
              </a:rPr>
              <a:t>Most </a:t>
            </a:r>
            <a:r>
              <a:rPr lang="en-US" sz="2400" dirty="0">
                <a:solidFill>
                  <a:srgbClr val="C00000"/>
                </a:solidFill>
                <a:latin typeface="Britannic Bold" panose="020B0903060703020204" pitchFamily="34" charset="0"/>
              </a:rPr>
              <a:t>successful bowlers: </a:t>
            </a:r>
            <a:r>
              <a:rPr lang="en-US" sz="2400" dirty="0" err="1">
                <a:solidFill>
                  <a:srgbClr val="C00000"/>
                </a:solidFill>
                <a:latin typeface="Britannic Bold" panose="020B0903060703020204" pitchFamily="34" charset="0"/>
              </a:rPr>
              <a:t>Lasith</a:t>
            </a:r>
            <a:r>
              <a:rPr lang="en-US" sz="2400" dirty="0">
                <a:solidFill>
                  <a:srgbClr val="C00000"/>
                </a:solidFill>
                <a:latin typeface="Britannic Bold" panose="020B0903060703020204" pitchFamily="34" charset="0"/>
              </a:rPr>
              <a:t> </a:t>
            </a:r>
            <a:r>
              <a:rPr lang="en-US" sz="2400" dirty="0" err="1">
                <a:solidFill>
                  <a:srgbClr val="C00000"/>
                </a:solidFill>
                <a:latin typeface="Britannic Bold" panose="020B0903060703020204" pitchFamily="34" charset="0"/>
              </a:rPr>
              <a:t>Malinga</a:t>
            </a:r>
            <a:r>
              <a:rPr lang="en-US" sz="2400" dirty="0">
                <a:solidFill>
                  <a:srgbClr val="C00000"/>
                </a:solidFill>
                <a:latin typeface="Britannic Bold" panose="020B0903060703020204" pitchFamily="34" charset="0"/>
              </a:rPr>
              <a:t>, Sunil </a:t>
            </a:r>
            <a:r>
              <a:rPr lang="en-US" sz="2400" dirty="0" err="1">
                <a:solidFill>
                  <a:srgbClr val="C00000"/>
                </a:solidFill>
                <a:latin typeface="Britannic Bold" panose="020B0903060703020204" pitchFamily="34" charset="0"/>
              </a:rPr>
              <a:t>Narine</a:t>
            </a:r>
            <a:r>
              <a:rPr lang="en-US" sz="2400" dirty="0">
                <a:solidFill>
                  <a:srgbClr val="C00000"/>
                </a:solidFill>
                <a:latin typeface="Britannic Bold" panose="020B0903060703020204" pitchFamily="34" charset="0"/>
              </a:rPr>
              <a:t>, </a:t>
            </a:r>
            <a:r>
              <a:rPr lang="en-US" sz="2400" dirty="0" err="1">
                <a:solidFill>
                  <a:srgbClr val="C00000"/>
                </a:solidFill>
                <a:latin typeface="Britannic Bold" panose="020B0903060703020204" pitchFamily="34" charset="0"/>
              </a:rPr>
              <a:t>Harbhajan</a:t>
            </a:r>
            <a:r>
              <a:rPr lang="en-US" sz="2400" dirty="0">
                <a:solidFill>
                  <a:srgbClr val="C00000"/>
                </a:solidFill>
                <a:latin typeface="Britannic Bold" panose="020B0903060703020204" pitchFamily="34" charset="0"/>
              </a:rPr>
              <a:t> Singh, Amit Mishra &amp; R </a:t>
            </a:r>
            <a:r>
              <a:rPr lang="en-US" sz="2400" dirty="0" err="1">
                <a:solidFill>
                  <a:srgbClr val="C00000"/>
                </a:solidFill>
                <a:latin typeface="Britannic Bold" panose="020B0903060703020204" pitchFamily="34" charset="0"/>
              </a:rPr>
              <a:t>Ashwin</a:t>
            </a:r>
            <a:r>
              <a:rPr lang="en-US" sz="2400" dirty="0">
                <a:solidFill>
                  <a:srgbClr val="C00000"/>
                </a:solidFill>
                <a:latin typeface="Britannic Bold" panose="020B0903060703020204" pitchFamily="34" charset="0"/>
              </a:rPr>
              <a:t> </a:t>
            </a:r>
            <a:endParaRPr lang="en-US" sz="2400" dirty="0" smtClean="0">
              <a:solidFill>
                <a:srgbClr val="C00000"/>
              </a:solidFill>
              <a:latin typeface="Britannic Bold" panose="020B0903060703020204" pitchFamily="34" charset="0"/>
            </a:endParaRPr>
          </a:p>
          <a:p>
            <a:endParaRPr lang="en-US" sz="2400" dirty="0">
              <a:solidFill>
                <a:srgbClr val="C00000"/>
              </a:solidFill>
              <a:latin typeface="Britannic Bold" panose="020B0903060703020204" pitchFamily="34" charset="0"/>
            </a:endParaRPr>
          </a:p>
          <a:p>
            <a:endParaRPr lang="en-US" sz="2400" dirty="0" smtClean="0">
              <a:solidFill>
                <a:srgbClr val="C00000"/>
              </a:solidFill>
              <a:latin typeface="Britannic Bold" panose="020B0903060703020204" pitchFamily="34" charset="0"/>
            </a:endParaRPr>
          </a:p>
          <a:p>
            <a:endParaRPr lang="en-US" sz="2400" dirty="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Most Successful batsman</a:t>
            </a:r>
            <a:r>
              <a:rPr lang="en-US" sz="2400" dirty="0">
                <a:solidFill>
                  <a:srgbClr val="C00000"/>
                </a:solidFill>
                <a:latin typeface="Britannic Bold" panose="020B0903060703020204" pitchFamily="34" charset="0"/>
              </a:rPr>
              <a:t>: </a:t>
            </a:r>
            <a:r>
              <a:rPr lang="en-US" sz="2400" dirty="0" err="1">
                <a:solidFill>
                  <a:srgbClr val="C00000"/>
                </a:solidFill>
                <a:latin typeface="Britannic Bold" panose="020B0903060703020204" pitchFamily="34" charset="0"/>
              </a:rPr>
              <a:t>Virat</a:t>
            </a:r>
            <a:r>
              <a:rPr lang="en-US" sz="2400" dirty="0">
                <a:solidFill>
                  <a:srgbClr val="C00000"/>
                </a:solidFill>
                <a:latin typeface="Britannic Bold" panose="020B0903060703020204" pitchFamily="34" charset="0"/>
              </a:rPr>
              <a:t> </a:t>
            </a:r>
            <a:r>
              <a:rPr lang="en-US" sz="2400" dirty="0" err="1">
                <a:solidFill>
                  <a:srgbClr val="C00000"/>
                </a:solidFill>
                <a:latin typeface="Britannic Bold" panose="020B0903060703020204" pitchFamily="34" charset="0"/>
              </a:rPr>
              <a:t>Kohli</a:t>
            </a:r>
            <a:r>
              <a:rPr lang="en-US" sz="2400" dirty="0" smtClean="0">
                <a:solidFill>
                  <a:srgbClr val="C00000"/>
                </a:solidFill>
                <a:latin typeface="Britannic Bold" panose="020B0903060703020204" pitchFamily="34" charset="0"/>
              </a:rPr>
              <a:t>, </a:t>
            </a:r>
            <a:r>
              <a:rPr lang="en-US" sz="2400" dirty="0">
                <a:solidFill>
                  <a:srgbClr val="C00000"/>
                </a:solidFill>
                <a:latin typeface="Britannic Bold" panose="020B0903060703020204" pitchFamily="34" charset="0"/>
              </a:rPr>
              <a:t>David </a:t>
            </a:r>
            <a:r>
              <a:rPr lang="en-US" sz="2400" dirty="0" smtClean="0">
                <a:solidFill>
                  <a:srgbClr val="C00000"/>
                </a:solidFill>
                <a:latin typeface="Britannic Bold" panose="020B0903060703020204" pitchFamily="34" charset="0"/>
              </a:rPr>
              <a:t>Warner, MS </a:t>
            </a:r>
            <a:r>
              <a:rPr lang="en-US" sz="2400" dirty="0" err="1">
                <a:solidFill>
                  <a:srgbClr val="C00000"/>
                </a:solidFill>
                <a:latin typeface="Britannic Bold" panose="020B0903060703020204" pitchFamily="34" charset="0"/>
              </a:rPr>
              <a:t>Dhoni</a:t>
            </a:r>
            <a:r>
              <a:rPr lang="en-US" sz="2400" dirty="0">
                <a:solidFill>
                  <a:srgbClr val="C00000"/>
                </a:solidFill>
                <a:latin typeface="Britannic Bold" panose="020B0903060703020204" pitchFamily="34" charset="0"/>
              </a:rPr>
              <a:t>, </a:t>
            </a:r>
            <a:r>
              <a:rPr lang="en-US" sz="2400" dirty="0" smtClean="0">
                <a:solidFill>
                  <a:srgbClr val="C00000"/>
                </a:solidFill>
                <a:latin typeface="Britannic Bold" panose="020B0903060703020204" pitchFamily="34" charset="0"/>
              </a:rPr>
              <a:t>Suresh Raina &amp; </a:t>
            </a:r>
            <a:r>
              <a:rPr lang="en-US" sz="2400" dirty="0">
                <a:solidFill>
                  <a:srgbClr val="C00000"/>
                </a:solidFill>
                <a:latin typeface="Britannic Bold" panose="020B0903060703020204" pitchFamily="34" charset="0"/>
              </a:rPr>
              <a:t>Chris Gayle </a:t>
            </a:r>
            <a:endParaRPr lang="en-US" sz="2400" dirty="0" smtClean="0">
              <a:solidFill>
                <a:srgbClr val="C00000"/>
              </a:solidFill>
              <a:latin typeface="Britannic Bold" panose="020B0903060703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3747"/>
          <a:stretch/>
        </p:blipFill>
        <p:spPr>
          <a:xfrm>
            <a:off x="2524152" y="2358886"/>
            <a:ext cx="2257978" cy="149598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8624" r="-36366" b="37152"/>
          <a:stretch/>
        </p:blipFill>
        <p:spPr>
          <a:xfrm>
            <a:off x="712925" y="1563757"/>
            <a:ext cx="3221677" cy="229111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25025"/>
          <a:stretch/>
        </p:blipFill>
        <p:spPr>
          <a:xfrm>
            <a:off x="6413967" y="2085620"/>
            <a:ext cx="2406811" cy="1804511"/>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29945"/>
          <a:stretch/>
        </p:blipFill>
        <p:spPr>
          <a:xfrm>
            <a:off x="4384809" y="2200384"/>
            <a:ext cx="2361697" cy="1654490"/>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b="35637"/>
          <a:stretch/>
        </p:blipFill>
        <p:spPr>
          <a:xfrm>
            <a:off x="8465008" y="2200384"/>
            <a:ext cx="2545243" cy="1672590"/>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b="24552"/>
          <a:stretch/>
        </p:blipFill>
        <p:spPr>
          <a:xfrm>
            <a:off x="315279" y="4451115"/>
            <a:ext cx="2279783" cy="1720032"/>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b="21767"/>
          <a:stretch/>
        </p:blipFill>
        <p:spPr>
          <a:xfrm>
            <a:off x="7904847" y="4164704"/>
            <a:ext cx="2593539" cy="2028993"/>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l="13672" r="12100" b="21345"/>
          <a:stretch/>
        </p:blipFill>
        <p:spPr>
          <a:xfrm>
            <a:off x="4365174" y="4187254"/>
            <a:ext cx="1893540" cy="2006443"/>
          </a:xfrm>
          <a:prstGeom prst="rect">
            <a:avLst/>
          </a:prstGeom>
        </p:spPr>
      </p:pic>
      <p:pic>
        <p:nvPicPr>
          <p:cNvPr id="14" name="Picture 13"/>
          <p:cNvPicPr>
            <a:picLocks noChangeAspect="1"/>
          </p:cNvPicPr>
          <p:nvPr/>
        </p:nvPicPr>
        <p:blipFill rotWithShape="1">
          <a:blip r:embed="rId10" cstate="print">
            <a:extLst>
              <a:ext uri="{28A0092B-C50C-407E-A947-70E740481C1C}">
                <a14:useLocalDpi xmlns:a14="http://schemas.microsoft.com/office/drawing/2010/main" val="0"/>
              </a:ext>
            </a:extLst>
          </a:blip>
          <a:srcRect l="8578" t="3343" r="8811" b="27365"/>
          <a:stretch/>
        </p:blipFill>
        <p:spPr>
          <a:xfrm>
            <a:off x="6156251" y="4270721"/>
            <a:ext cx="2108753" cy="1922976"/>
          </a:xfrm>
          <a:prstGeom prst="rect">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b="26168"/>
          <a:stretch/>
        </p:blipFill>
        <p:spPr>
          <a:xfrm>
            <a:off x="2274738" y="4451115"/>
            <a:ext cx="2329649" cy="1720032"/>
          </a:xfrm>
          <a:prstGeom prst="rect">
            <a:avLst/>
          </a:prstGeom>
        </p:spPr>
      </p:pic>
    </p:spTree>
    <p:extLst>
      <p:ext uri="{BB962C8B-B14F-4D97-AF65-F5344CB8AC3E}">
        <p14:creationId xmlns:p14="http://schemas.microsoft.com/office/powerpoint/2010/main" val="11963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dissolv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dissolv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ssolv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dissolv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dissolv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dissolv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95600" y="609240"/>
            <a:ext cx="8610600" cy="1293028"/>
          </a:xfrm>
        </p:spPr>
        <p:style>
          <a:lnRef idx="2">
            <a:schemeClr val="accent2"/>
          </a:lnRef>
          <a:fillRef idx="1">
            <a:schemeClr val="lt1"/>
          </a:fillRef>
          <a:effectRef idx="0">
            <a:schemeClr val="accent2"/>
          </a:effectRef>
          <a:fontRef idx="minor">
            <a:schemeClr val="dk1"/>
          </a:fontRef>
        </p:style>
        <p:txBody>
          <a:bodyPr>
            <a:normAutofit/>
          </a:body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Summary</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5" name="Content Placeholder 2"/>
          <p:cNvSpPr>
            <a:spLocks noGrp="1"/>
          </p:cNvSpPr>
          <p:nvPr>
            <p:ph idx="1"/>
          </p:nvPr>
        </p:nvSpPr>
        <p:spPr>
          <a:xfrm>
            <a:off x="685800" y="1738648"/>
            <a:ext cx="10820400" cy="4499517"/>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smtClean="0">
                <a:solidFill>
                  <a:srgbClr val="C00000"/>
                </a:solidFill>
                <a:latin typeface="Britannic Bold" panose="020B0903060703020204" pitchFamily="34" charset="0"/>
              </a:rPr>
              <a:t>Suggested teams for product endorsements: </a:t>
            </a:r>
          </a:p>
          <a:p>
            <a:endParaRPr lang="en-US" sz="2400" dirty="0">
              <a:solidFill>
                <a:srgbClr val="C00000"/>
              </a:solidFill>
              <a:latin typeface="Britannic Bold" panose="020B0903060703020204" pitchFamily="34" charset="0"/>
            </a:endParaRPr>
          </a:p>
          <a:p>
            <a:endParaRPr lang="en-US" sz="2400" dirty="0">
              <a:solidFill>
                <a:srgbClr val="C00000"/>
              </a:solidFill>
              <a:latin typeface="Britannic Bold" panose="020B0903060703020204" pitchFamily="34" charset="0"/>
            </a:endParaRPr>
          </a:p>
          <a:p>
            <a:endParaRPr lang="en-US" sz="2400" dirty="0" smtClean="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Suggested players for product endorsement (*popularity has been also considered in decision): </a:t>
            </a:r>
            <a:r>
              <a:rPr lang="en-US" sz="2400" dirty="0" err="1">
                <a:solidFill>
                  <a:srgbClr val="C00000"/>
                </a:solidFill>
                <a:latin typeface="Britannic Bold" panose="020B0903060703020204" pitchFamily="34" charset="0"/>
              </a:rPr>
              <a:t>Virat</a:t>
            </a:r>
            <a:r>
              <a:rPr lang="en-US" sz="2400" dirty="0">
                <a:solidFill>
                  <a:srgbClr val="C00000"/>
                </a:solidFill>
                <a:latin typeface="Britannic Bold" panose="020B0903060703020204" pitchFamily="34" charset="0"/>
              </a:rPr>
              <a:t> </a:t>
            </a:r>
            <a:r>
              <a:rPr lang="en-US" sz="2400" dirty="0" err="1">
                <a:solidFill>
                  <a:srgbClr val="C00000"/>
                </a:solidFill>
                <a:latin typeface="Britannic Bold" panose="020B0903060703020204" pitchFamily="34" charset="0"/>
              </a:rPr>
              <a:t>Kohli</a:t>
            </a:r>
            <a:r>
              <a:rPr lang="en-US" sz="2400" dirty="0">
                <a:solidFill>
                  <a:srgbClr val="C00000"/>
                </a:solidFill>
                <a:latin typeface="Britannic Bold" panose="020B0903060703020204" pitchFamily="34" charset="0"/>
              </a:rPr>
              <a:t>, Suresh Raina, MS </a:t>
            </a:r>
            <a:r>
              <a:rPr lang="en-US" sz="2400" dirty="0" err="1" smtClean="0">
                <a:solidFill>
                  <a:srgbClr val="C00000"/>
                </a:solidFill>
                <a:latin typeface="Britannic Bold" panose="020B0903060703020204" pitchFamily="34" charset="0"/>
              </a:rPr>
              <a:t>Dhoni</a:t>
            </a:r>
            <a:r>
              <a:rPr lang="en-US" sz="2400" dirty="0" smtClean="0">
                <a:solidFill>
                  <a:srgbClr val="C00000"/>
                </a:solidFill>
                <a:latin typeface="Britannic Bold" panose="020B0903060703020204" pitchFamily="34" charset="0"/>
              </a:rPr>
              <a:t>, </a:t>
            </a:r>
            <a:r>
              <a:rPr lang="en-US" sz="2400" dirty="0">
                <a:solidFill>
                  <a:srgbClr val="C00000"/>
                </a:solidFill>
                <a:latin typeface="Britannic Bold" panose="020B0903060703020204" pitchFamily="34" charset="0"/>
              </a:rPr>
              <a:t>R </a:t>
            </a:r>
            <a:r>
              <a:rPr lang="en-US" sz="2400" dirty="0" err="1" smtClean="0">
                <a:solidFill>
                  <a:srgbClr val="C00000"/>
                </a:solidFill>
                <a:latin typeface="Britannic Bold" panose="020B0903060703020204" pitchFamily="34" charset="0"/>
              </a:rPr>
              <a:t>Ashwin</a:t>
            </a:r>
            <a:r>
              <a:rPr lang="en-US" sz="2400" dirty="0" smtClean="0">
                <a:solidFill>
                  <a:srgbClr val="C00000"/>
                </a:solidFill>
                <a:latin typeface="Britannic Bold" panose="020B0903060703020204" pitchFamily="34" charset="0"/>
              </a:rPr>
              <a:t> &amp; Chris </a:t>
            </a:r>
            <a:r>
              <a:rPr lang="en-US" sz="2400" dirty="0">
                <a:solidFill>
                  <a:srgbClr val="C00000"/>
                </a:solidFill>
                <a:latin typeface="Britannic Bold" panose="020B0903060703020204" pitchFamily="34" charset="0"/>
              </a:rPr>
              <a:t>G</a:t>
            </a:r>
            <a:r>
              <a:rPr lang="en-US" sz="2400" dirty="0" smtClean="0">
                <a:solidFill>
                  <a:srgbClr val="C00000"/>
                </a:solidFill>
                <a:latin typeface="Britannic Bold" panose="020B0903060703020204" pitchFamily="34" charset="0"/>
              </a:rPr>
              <a:t>ayle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5830" y="1837888"/>
            <a:ext cx="4816636" cy="188410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24552"/>
          <a:stretch/>
        </p:blipFill>
        <p:spPr>
          <a:xfrm>
            <a:off x="5386850" y="4187253"/>
            <a:ext cx="2659401" cy="2006443"/>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21767"/>
          <a:stretch/>
        </p:blipFill>
        <p:spPr>
          <a:xfrm>
            <a:off x="7221470" y="4164703"/>
            <a:ext cx="2593539" cy="2028993"/>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3672" r="12100" b="21345"/>
          <a:stretch/>
        </p:blipFill>
        <p:spPr>
          <a:xfrm>
            <a:off x="3955094" y="4187254"/>
            <a:ext cx="1893540" cy="2006443"/>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b="26168"/>
          <a:stretch/>
        </p:blipFill>
        <p:spPr>
          <a:xfrm>
            <a:off x="1610666" y="4142787"/>
            <a:ext cx="2777796" cy="2050909"/>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b="18489"/>
          <a:stretch/>
        </p:blipFill>
        <p:spPr>
          <a:xfrm>
            <a:off x="9044639" y="4164703"/>
            <a:ext cx="2461561" cy="2006443"/>
          </a:xfrm>
          <a:prstGeom prst="rect">
            <a:avLst/>
          </a:prstGeom>
        </p:spPr>
      </p:pic>
    </p:spTree>
    <p:extLst>
      <p:ext uri="{BB962C8B-B14F-4D97-AF65-F5344CB8AC3E}">
        <p14:creationId xmlns:p14="http://schemas.microsoft.com/office/powerpoint/2010/main" val="36804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dissolv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ssolve">
                                      <p:cBhvr>
                                        <p:cTn id="17" dur="500"/>
                                        <p:tgtEl>
                                          <p:spTgt spid="5">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dissolv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742950"/>
            <a:ext cx="10058400" cy="5252720"/>
          </a:xfrm>
          <a:prstGeom prst="rect">
            <a:avLst/>
          </a:prstGeom>
          <a:ln>
            <a:noFill/>
          </a:ln>
          <a:effectLst>
            <a:softEdge rad="112500"/>
          </a:effectLst>
        </p:spPr>
      </p:pic>
    </p:spTree>
    <p:extLst>
      <p:ext uri="{BB962C8B-B14F-4D97-AF65-F5344CB8AC3E}">
        <p14:creationId xmlns:p14="http://schemas.microsoft.com/office/powerpoint/2010/main" val="796172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3261" y="1455671"/>
            <a:ext cx="9137561" cy="4146639"/>
          </a:xfrm>
        </p:spPr>
        <p:style>
          <a:lnRef idx="2">
            <a:schemeClr val="accent2"/>
          </a:lnRef>
          <a:fillRef idx="1">
            <a:schemeClr val="lt1"/>
          </a:fillRef>
          <a:effectRef idx="0">
            <a:schemeClr val="accent2"/>
          </a:effectRef>
          <a:fontRef idx="minor">
            <a:schemeClr val="dk1"/>
          </a:fontRef>
        </p:style>
        <p:txBody>
          <a:bodyPr>
            <a:noAutofit/>
          </a:bodyPr>
          <a:lstStyle/>
          <a:p>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Hi, everyone! I am Shashank Mishra, a Sports Analyst at The Sparks Foundation. During my routine office work, my boss presented me with an exciting new project. And guess what? It's about the one and only Indian Premier League (IPL</a:t>
            </a:r>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p>
          <a:p>
            <a:endParaRPr lang="en-US" sz="2400" dirty="0">
              <a:solidFill>
                <a:srgbClr val="C00000"/>
              </a:solidFill>
              <a:effectLst>
                <a:outerShdw blurRad="38100" dist="38100" dir="2700000" algn="tl">
                  <a:srgbClr val="000000">
                    <a:alpha val="43137"/>
                  </a:srgbClr>
                </a:outerShdw>
              </a:effectLst>
              <a:latin typeface="Britannic Bold" panose="020B0903060703020204" pitchFamily="34" charset="0"/>
            </a:endParaRPr>
          </a:p>
          <a:p>
            <a:endParaRPr lang="en-US" sz="2400" dirty="0">
              <a:solidFill>
                <a:srgbClr val="C00000"/>
              </a:solidFill>
              <a:effectLst>
                <a:outerShdw blurRad="38100" dist="38100" dir="2700000" algn="tl">
                  <a:srgbClr val="000000">
                    <a:alpha val="43137"/>
                  </a:srgbClr>
                </a:outerShdw>
              </a:effectLst>
              <a:latin typeface="Britannic Bold" panose="020B0903060703020204" pitchFamily="34" charset="0"/>
            </a:endParaRPr>
          </a:p>
          <a:p>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I couldn't contain my happiness when I saw the title</a:t>
            </a:r>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p>
          <a:p>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This </a:t>
            </a:r>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project involves delving into the dataset and </a:t>
            </a:r>
          </a:p>
          <a:p>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conducting </a:t>
            </a:r>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an Exploratory Data Analysis. I am thrilled about the prospects of uncovering insightful conclusions from the data</a:t>
            </a:r>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24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529" y="627697"/>
            <a:ext cx="5580952" cy="4057143"/>
          </a:xfrm>
          <a:prstGeom prst="rect">
            <a:avLst/>
          </a:prstGeom>
        </p:spPr>
      </p:pic>
    </p:spTree>
    <p:extLst>
      <p:ext uri="{BB962C8B-B14F-4D97-AF65-F5344CB8AC3E}">
        <p14:creationId xmlns:p14="http://schemas.microsoft.com/office/powerpoint/2010/main" val="136032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381000"/>
            <a:ext cx="12192000" cy="7620000"/>
          </a:xfrm>
          <a:prstGeom prst="rect">
            <a:avLst/>
          </a:prstGeom>
        </p:spPr>
      </p:pic>
      <p:pic>
        <p:nvPicPr>
          <p:cNvPr id="2" name="ayogi-309">
            <a:hlinkClick r:id="" action="ppaction://media"/>
          </p:cNvPr>
          <p:cNvPicPr>
            <a:picLocks noChangeAspect="1"/>
          </p:cNvPicPr>
          <p:nvPr>
            <a:audioFile r:link="rId1"/>
            <p:extLst>
              <p:ext uri="{DAA4B4D4-6D71-4841-9C94-3DE7FCFB9230}">
                <p14:media xmlns:p14="http://schemas.microsoft.com/office/powerpoint/2010/main" r:embed="rId2">
                  <p14:trim end="7237.5"/>
                </p14:media>
              </p:ext>
            </p:extLst>
          </p:nvPr>
        </p:nvPicPr>
        <p:blipFill>
          <a:blip r:embed="rId6"/>
          <a:stretch>
            <a:fillRect/>
          </a:stretch>
        </p:blipFill>
        <p:spPr>
          <a:xfrm>
            <a:off x="3034938" y="5971903"/>
            <a:ext cx="609600" cy="609600"/>
          </a:xfrm>
          <a:prstGeom prst="rect">
            <a:avLst/>
          </a:prstGeom>
        </p:spPr>
      </p:pic>
    </p:spTree>
    <p:extLst>
      <p:ext uri="{BB962C8B-B14F-4D97-AF65-F5344CB8AC3E}">
        <p14:creationId xmlns:p14="http://schemas.microsoft.com/office/powerpoint/2010/main" val="366429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1862" y="1086977"/>
            <a:ext cx="10820400" cy="4798668"/>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The IPL has captured the hearts of cricket enthusiasts worldwide, and this project provides an extraordinary opportunity to delve deeper into its captivating realm. Through meticulous analysis, I aim to unearth compelling conclusions that will not only enrich our understanding of the game but also ignite our passion for this extraordinary league</a:t>
            </a:r>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p>
          <a:p>
            <a:endParaRPr lang="en-US" sz="2400" dirty="0">
              <a:solidFill>
                <a:srgbClr val="C00000"/>
              </a:solidFill>
              <a:effectLst>
                <a:outerShdw blurRad="38100" dist="38100" dir="2700000" algn="tl">
                  <a:srgbClr val="000000">
                    <a:alpha val="43137"/>
                  </a:srgbClr>
                </a:outerShdw>
              </a:effectLst>
              <a:latin typeface="Britannic Bold" panose="020B0903060703020204" pitchFamily="34" charset="0"/>
            </a:endParaRPr>
          </a:p>
          <a:p>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Stay tuned as I delve into the world of IPL, leveraging data analysis to uncover intriguing patterns, player performance trends, team dynamics, and much more. Together, we will unlock the secrets and unveil the hidden stories behind this captivating cricket extravaganza. </a:t>
            </a:r>
            <a:endPar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endParaRPr>
          </a:p>
          <a:p>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Let's </a:t>
            </a:r>
            <a:r>
              <a:rPr lang="en-US" sz="2400" dirty="0">
                <a:solidFill>
                  <a:srgbClr val="C00000"/>
                </a:solidFill>
                <a:effectLst>
                  <a:outerShdw blurRad="38100" dist="38100" dir="2700000" algn="tl">
                    <a:srgbClr val="000000">
                      <a:alpha val="43137"/>
                    </a:srgbClr>
                  </a:outerShdw>
                </a:effectLst>
                <a:latin typeface="Britannic Bold" panose="020B0903060703020204" pitchFamily="34" charset="0"/>
              </a:rPr>
              <a:t>embark on this exhilarating project and uncover the wonders that await us in the realm of the Indian Premier </a:t>
            </a:r>
            <a:r>
              <a:rPr lang="en-US" sz="2400" dirty="0" smtClean="0">
                <a:solidFill>
                  <a:srgbClr val="C00000"/>
                </a:solidFill>
                <a:effectLst>
                  <a:outerShdw blurRad="38100" dist="38100" dir="2700000" algn="tl">
                    <a:srgbClr val="000000">
                      <a:alpha val="43137"/>
                    </a:srgbClr>
                  </a:outerShdw>
                </a:effectLst>
                <a:latin typeface="Britannic Bold" panose="020B0903060703020204" pitchFamily="34" charset="0"/>
              </a:rPr>
              <a:t>League….</a:t>
            </a:r>
            <a:endParaRPr lang="en-US" sz="24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444602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580717"/>
            <a:ext cx="8610600" cy="1293028"/>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Problem Statement</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3" name="Content Placeholder 2"/>
          <p:cNvSpPr>
            <a:spLocks noGrp="1"/>
          </p:cNvSpPr>
          <p:nvPr>
            <p:ph idx="1"/>
          </p:nvPr>
        </p:nvSpPr>
        <p:spPr>
          <a:xfrm>
            <a:off x="685800" y="1962740"/>
            <a:ext cx="10820400" cy="2686533"/>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smtClean="0">
                <a:solidFill>
                  <a:srgbClr val="C00000"/>
                </a:solidFill>
                <a:latin typeface="Britannic Bold" panose="020B0903060703020204" pitchFamily="34" charset="0"/>
              </a:rPr>
              <a:t>We have a dataset of </a:t>
            </a:r>
            <a:r>
              <a:rPr lang="en-US" sz="2400" dirty="0" smtClean="0">
                <a:solidFill>
                  <a:srgbClr val="C00000"/>
                </a:solidFill>
                <a:latin typeface="Britannic Bold" panose="020B0903060703020204" pitchFamily="34" charset="0"/>
              </a:rPr>
              <a:t>IPL </a:t>
            </a:r>
            <a:r>
              <a:rPr lang="en-US" sz="2400" dirty="0" smtClean="0">
                <a:solidFill>
                  <a:srgbClr val="C00000"/>
                </a:solidFill>
                <a:latin typeface="Britannic Bold" panose="020B0903060703020204" pitchFamily="34" charset="0"/>
              </a:rPr>
              <a:t>(2009-19).</a:t>
            </a:r>
            <a:endParaRPr lang="en-US" sz="2400" dirty="0" smtClean="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Finding out </a:t>
            </a:r>
            <a:r>
              <a:rPr lang="en-US" sz="2400" dirty="0">
                <a:solidFill>
                  <a:srgbClr val="C00000"/>
                </a:solidFill>
                <a:latin typeface="Britannic Bold" panose="020B0903060703020204" pitchFamily="34" charset="0"/>
              </a:rPr>
              <a:t>the most successful teams, players </a:t>
            </a:r>
            <a:endParaRPr lang="en-US" sz="2400" dirty="0" smtClean="0">
              <a:solidFill>
                <a:srgbClr val="C00000"/>
              </a:solidFill>
              <a:latin typeface="Britannic Bold" panose="020B0903060703020204" pitchFamily="34" charset="0"/>
            </a:endParaRPr>
          </a:p>
          <a:p>
            <a:pPr marL="0" indent="0">
              <a:buNone/>
            </a:pPr>
            <a:r>
              <a:rPr lang="en-US" sz="2400" dirty="0" smtClean="0">
                <a:solidFill>
                  <a:srgbClr val="C00000"/>
                </a:solidFill>
                <a:latin typeface="Britannic Bold" panose="020B0903060703020204" pitchFamily="34" charset="0"/>
              </a:rPr>
              <a:t>   and factors </a:t>
            </a:r>
            <a:r>
              <a:rPr lang="en-US" sz="2400" dirty="0">
                <a:solidFill>
                  <a:srgbClr val="C00000"/>
                </a:solidFill>
                <a:latin typeface="Britannic Bold" panose="020B0903060703020204" pitchFamily="34" charset="0"/>
              </a:rPr>
              <a:t>contributing win or loss of a team. </a:t>
            </a:r>
            <a:endParaRPr lang="en-US" sz="2400" dirty="0" smtClean="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Suggest </a:t>
            </a:r>
            <a:r>
              <a:rPr lang="en-US" sz="2400" dirty="0">
                <a:solidFill>
                  <a:srgbClr val="C00000"/>
                </a:solidFill>
                <a:latin typeface="Britannic Bold" panose="020B0903060703020204" pitchFamily="34" charset="0"/>
              </a:rPr>
              <a:t>teams or players a company should endorse </a:t>
            </a:r>
            <a:endParaRPr lang="en-US" sz="2400" dirty="0" smtClean="0">
              <a:solidFill>
                <a:srgbClr val="C00000"/>
              </a:solidFill>
              <a:latin typeface="Britannic Bold" panose="020B0903060703020204" pitchFamily="34" charset="0"/>
            </a:endParaRPr>
          </a:p>
          <a:p>
            <a:pPr marL="0" indent="0">
              <a:buNone/>
            </a:pPr>
            <a:r>
              <a:rPr lang="en-US" sz="2400" dirty="0">
                <a:solidFill>
                  <a:srgbClr val="C00000"/>
                </a:solidFill>
                <a:latin typeface="Britannic Bold" panose="020B0903060703020204" pitchFamily="34" charset="0"/>
              </a:rPr>
              <a:t> </a:t>
            </a:r>
            <a:r>
              <a:rPr lang="en-US" sz="2400" dirty="0" smtClean="0">
                <a:solidFill>
                  <a:srgbClr val="C00000"/>
                </a:solidFill>
                <a:latin typeface="Britannic Bold" panose="020B0903060703020204" pitchFamily="34" charset="0"/>
              </a:rPr>
              <a:t>  for </a:t>
            </a:r>
            <a:r>
              <a:rPr lang="en-US" sz="2400" dirty="0">
                <a:solidFill>
                  <a:srgbClr val="C00000"/>
                </a:solidFill>
                <a:latin typeface="Britannic Bold" panose="020B0903060703020204" pitchFamily="34" charset="0"/>
              </a:rPr>
              <a:t>its products. </a:t>
            </a:r>
            <a:endParaRPr lang="en-IN" sz="2400" dirty="0">
              <a:solidFill>
                <a:srgbClr val="C00000"/>
              </a:solidFill>
              <a:latin typeface="Britannic Bold" panose="020B0903060703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1813" y="789381"/>
            <a:ext cx="5546835" cy="5999826"/>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78320" y="4334847"/>
            <a:ext cx="1887508" cy="193002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088" y="3789294"/>
            <a:ext cx="1571625" cy="279691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547" y="4136537"/>
            <a:ext cx="2009775" cy="2326639"/>
          </a:xfrm>
          <a:prstGeom prst="rect">
            <a:avLst/>
          </a:prstGeom>
        </p:spPr>
      </p:pic>
    </p:spTree>
    <p:extLst>
      <p:ext uri="{BB962C8B-B14F-4D97-AF65-F5344CB8AC3E}">
        <p14:creationId xmlns:p14="http://schemas.microsoft.com/office/powerpoint/2010/main" val="348376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dissolv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dissolv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dissolv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dissolv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95600" y="764372"/>
            <a:ext cx="8610600" cy="1296247"/>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Strategy</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3" name="Content Placeholder 2"/>
          <p:cNvSpPr txBox="1">
            <a:spLocks/>
          </p:cNvSpPr>
          <p:nvPr/>
        </p:nvSpPr>
        <p:spPr>
          <a:xfrm>
            <a:off x="685800" y="2233197"/>
            <a:ext cx="10820400" cy="4024125"/>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9pPr>
          </a:lstStyle>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Understanding the dataset</a:t>
            </a:r>
          </a:p>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Data </a:t>
            </a:r>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Cleaning – MS Excel</a:t>
            </a:r>
            <a:endPar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endParaRPr>
          </a:p>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Exploratory Data Analysis</a:t>
            </a:r>
          </a:p>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Data </a:t>
            </a:r>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Visualization - Tableau</a:t>
            </a:r>
            <a:endPar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endParaRPr>
          </a:p>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Conclusions</a:t>
            </a:r>
          </a:p>
          <a:p>
            <a:r>
              <a:rPr lang="en-US" sz="4000" dirty="0" smtClean="0">
                <a:solidFill>
                  <a:srgbClr val="C00000"/>
                </a:solidFill>
                <a:effectLst>
                  <a:outerShdw blurRad="38100" dist="38100" dir="2700000" algn="tl">
                    <a:srgbClr val="000000">
                      <a:alpha val="43137"/>
                    </a:srgbClr>
                  </a:outerShdw>
                </a:effectLst>
                <a:latin typeface="Britannic Bold" panose="020B0903060703020204" pitchFamily="34" charset="0"/>
              </a:rPr>
              <a:t>Summary</a:t>
            </a:r>
          </a:p>
          <a:p>
            <a:pPr marL="0" indent="0">
              <a:buFont typeface="Arial" panose="020B0604020202020204" pitchFamily="34" charset="0"/>
              <a:buNone/>
            </a:pPr>
            <a:endParaRPr lang="en-US" sz="2400" dirty="0" smtClean="0">
              <a:solidFill>
                <a:srgbClr val="C00000"/>
              </a:solidFill>
              <a:latin typeface="Britannic Bold" panose="020B0903060703020204" pitchFamily="34" charset="0"/>
            </a:endParaRPr>
          </a:p>
          <a:p>
            <a:endParaRPr lang="en-US" sz="2400" dirty="0" smtClean="0">
              <a:solidFill>
                <a:srgbClr val="C00000"/>
              </a:solidFill>
              <a:latin typeface="Britannic Bold" panose="020B0903060703020204" pitchFamily="34" charset="0"/>
            </a:endParaRPr>
          </a:p>
        </p:txBody>
      </p:sp>
    </p:spTree>
    <p:extLst>
      <p:ext uri="{BB962C8B-B14F-4D97-AF65-F5344CB8AC3E}">
        <p14:creationId xmlns:p14="http://schemas.microsoft.com/office/powerpoint/2010/main" val="16577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dissolv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dissolv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dissolv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dissolv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dissolv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dissolv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895600" y="764373"/>
            <a:ext cx="8610600" cy="884123"/>
          </a:xfrm>
          <a:prstGeom prst="rect">
            <a:avLst/>
          </a:prstGeom>
        </p:spPr>
        <p:style>
          <a:lnRef idx="2">
            <a:schemeClr val="accent2"/>
          </a:lnRef>
          <a:fillRef idx="1">
            <a:schemeClr val="lt1"/>
          </a:fillRef>
          <a:effectRef idx="0">
            <a:schemeClr val="accent2"/>
          </a:effectRef>
          <a:fontRef idx="minor">
            <a:schemeClr val="dk1"/>
          </a:fontRef>
        </p:style>
        <p:txBody>
          <a:bodyPr>
            <a:normAutofit lnSpcReduction="10000"/>
          </a:bodyPr>
          <a:lstStyle>
            <a:lvl1pPr algn="r" defTabSz="914400" rtl="0" eaLnBrk="1" latinLnBrk="0" hangingPunct="1">
              <a:lnSpc>
                <a:spcPct val="90000"/>
              </a:lnSpc>
              <a:spcBef>
                <a:spcPct val="0"/>
              </a:spcBef>
              <a:buNone/>
              <a:defRPr sz="4000" kern="1200" cap="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6000" dirty="0" smtClean="0">
                <a:solidFill>
                  <a:srgbClr val="C00000"/>
                </a:solidFill>
                <a:effectLst>
                  <a:outerShdw blurRad="38100" dist="38100" dir="2700000" algn="tl">
                    <a:srgbClr val="000000">
                      <a:alpha val="43137"/>
                    </a:srgbClr>
                  </a:outerShdw>
                </a:effectLst>
                <a:latin typeface="Britannic Bold" panose="020B0903060703020204" pitchFamily="34" charset="0"/>
              </a:rPr>
              <a:t>Features Definition</a:t>
            </a:r>
            <a:endParaRPr lang="en-IN" sz="60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
        <p:nvSpPr>
          <p:cNvPr id="3" name="Content Placeholder 2"/>
          <p:cNvSpPr txBox="1">
            <a:spLocks/>
          </p:cNvSpPr>
          <p:nvPr/>
        </p:nvSpPr>
        <p:spPr>
          <a:xfrm>
            <a:off x="685800" y="1763486"/>
            <a:ext cx="10820400" cy="4728753"/>
          </a:xfrm>
          <a:prstGeom prst="rect">
            <a:avLst/>
          </a:prstGeom>
        </p:spPr>
        <p:style>
          <a:lnRef idx="2">
            <a:schemeClr val="accent2"/>
          </a:lnRef>
          <a:fillRef idx="1">
            <a:schemeClr val="lt1"/>
          </a:fillRef>
          <a:effectRef idx="0">
            <a:schemeClr val="accent2"/>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9pPr>
          </a:lstStyle>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Batting Average: The average number of runs scored by a player per dismissal in cricket</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Strike Rate: The number of runs scored by a player per 100 balls faced, indicating the scoring rate</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Wide Runs: Extra runs awarded to the batting team when a bowler delivers a wide ball</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Penalty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Runs: Additional runs awarded to the batting team due to a breach of cricket rules by the fielding team</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Batsman Runs: The runs scored by a batsman through their own batting efforts</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Extra Runs: The runs awarded to the batting team through extras, including </a:t>
            </a:r>
            <a:r>
              <a:rPr lang="en-US" sz="1600" dirty="0" err="1">
                <a:solidFill>
                  <a:srgbClr val="C00000"/>
                </a:solidFill>
                <a:effectLst>
                  <a:outerShdw blurRad="38100" dist="38100" dir="2700000" algn="tl">
                    <a:srgbClr val="000000">
                      <a:alpha val="43137"/>
                    </a:srgbClr>
                  </a:outerShdw>
                </a:effectLst>
                <a:latin typeface="Britannic Bold" panose="020B0903060703020204" pitchFamily="34" charset="0"/>
              </a:rPr>
              <a:t>wides</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 no balls, and penalty runs</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Total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Extras: The total number of extra runs awarded to the batting team</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Bowling Average: The average number of runs conceded by a bowler per wicket taken</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Bowling Strike Rate: The average number of balls bowled by a bowler per wicket taken, indicating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effectiveness.</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Economy: The average number of runs conceded by a bowler per over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bowled, reflecting their bowling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efficiency</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Foreign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Ground Wins: The number of matches won by a team when playing on grounds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other than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home country</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Latitude: The angular distance of a location from the equator,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determines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the geographical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positioning of a cricket ground.</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a:p>
            <a:pPr>
              <a:lnSpc>
                <a:spcPct val="120000"/>
              </a:lnSpc>
              <a:spcBef>
                <a:spcPts val="0"/>
              </a:spcBef>
            </a:pP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Longitude: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The angular distance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of a location from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the prime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meridian,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used to determine </a:t>
            </a:r>
            <a:r>
              <a:rPr lang="en-US" sz="1600" dirty="0">
                <a:solidFill>
                  <a:srgbClr val="C00000"/>
                </a:solidFill>
                <a:effectLst>
                  <a:outerShdw blurRad="38100" dist="38100" dir="2700000" algn="tl">
                    <a:srgbClr val="000000">
                      <a:alpha val="43137"/>
                    </a:srgbClr>
                  </a:outerShdw>
                </a:effectLst>
                <a:latin typeface="Britannic Bold" panose="020B0903060703020204" pitchFamily="34" charset="0"/>
              </a:rPr>
              <a:t>the geographical positioning of </a:t>
            </a:r>
            <a:r>
              <a:rPr lang="en-US" sz="1600" dirty="0" smtClean="0">
                <a:solidFill>
                  <a:srgbClr val="C00000"/>
                </a:solidFill>
                <a:effectLst>
                  <a:outerShdw blurRad="38100" dist="38100" dir="2700000" algn="tl">
                    <a:srgbClr val="000000">
                      <a:alpha val="43137"/>
                    </a:srgbClr>
                  </a:outerShdw>
                </a:effectLst>
                <a:latin typeface="Britannic Bold" panose="020B0903060703020204" pitchFamily="34" charset="0"/>
              </a:rPr>
              <a:t>a cricket ground.</a:t>
            </a:r>
            <a:endParaRPr lang="en-US" sz="1600" dirty="0">
              <a:solidFill>
                <a:srgbClr val="C00000"/>
              </a:solidFill>
              <a:effectLst>
                <a:outerShdw blurRad="38100" dist="38100" dir="2700000" algn="tl">
                  <a:srgbClr val="000000">
                    <a:alpha val="43137"/>
                  </a:srgbClr>
                </a:outerShdw>
              </a:effectLst>
              <a:latin typeface="Britannic Bold" panose="020B0903060703020204" pitchFamily="34" charset="0"/>
            </a:endParaRPr>
          </a:p>
        </p:txBody>
      </p:sp>
    </p:spTree>
    <p:extLst>
      <p:ext uri="{BB962C8B-B14F-4D97-AF65-F5344CB8AC3E}">
        <p14:creationId xmlns:p14="http://schemas.microsoft.com/office/powerpoint/2010/main" val="366339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dissolv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dissolve">
                                      <p:cBhvr>
                                        <p:cTn id="26" dur="500"/>
                                        <p:tgtEl>
                                          <p:spTgt spid="3">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dissolve">
                                      <p:cBhvr>
                                        <p:cTn id="35" dur="500"/>
                                        <p:tgtEl>
                                          <p:spTgt spid="3">
                                            <p:txEl>
                                              <p:pRg st="6" end="6"/>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dissolve">
                                      <p:cBhvr>
                                        <p:cTn id="41" dur="500"/>
                                        <p:tgtEl>
                                          <p:spTgt spid="3">
                                            <p:txEl>
                                              <p:pRg st="8" end="8"/>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dissolve">
                                      <p:cBhvr>
                                        <p:cTn id="44" dur="500"/>
                                        <p:tgtEl>
                                          <p:spTgt spid="3">
                                            <p:txEl>
                                              <p:pRg st="9" end="9"/>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dissolve">
                                      <p:cBhvr>
                                        <p:cTn id="47" dur="500"/>
                                        <p:tgtEl>
                                          <p:spTgt spid="3">
                                            <p:txEl>
                                              <p:pRg st="10" end="10"/>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dissolve">
                                      <p:cBhvr>
                                        <p:cTn id="50" dur="500"/>
                                        <p:tgtEl>
                                          <p:spTgt spid="3">
                                            <p:txEl>
                                              <p:pRg st="11" end="11"/>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dissolv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0802" y="1164251"/>
            <a:ext cx="10820400" cy="3394870"/>
          </a:xfrm>
        </p:spPr>
        <p:style>
          <a:lnRef idx="2">
            <a:schemeClr val="accent2"/>
          </a:lnRef>
          <a:fillRef idx="1">
            <a:schemeClr val="lt1"/>
          </a:fillRef>
          <a:effectRef idx="0">
            <a:schemeClr val="accent2"/>
          </a:effectRef>
          <a:fontRef idx="minor">
            <a:schemeClr val="dk1"/>
          </a:fontRef>
        </p:style>
        <p:txBody>
          <a:bodyPr>
            <a:normAutofit/>
          </a:bodyPr>
          <a:lstStyle/>
          <a:p>
            <a:r>
              <a:rPr lang="en-US" sz="2400" dirty="0" smtClean="0">
                <a:solidFill>
                  <a:srgbClr val="C00000"/>
                </a:solidFill>
                <a:latin typeface="Britannic Bold" panose="020B0903060703020204" pitchFamily="34" charset="0"/>
              </a:rPr>
              <a:t>First look at the original databases: </a:t>
            </a:r>
            <a:r>
              <a:rPr lang="en-US" sz="2400" dirty="0" smtClean="0">
                <a:solidFill>
                  <a:srgbClr val="C00000"/>
                </a:solidFill>
                <a:latin typeface="Britannic Bold" panose="020B0903060703020204" pitchFamily="34" charset="0"/>
              </a:rPr>
              <a:t>deliveries </a:t>
            </a:r>
            <a:r>
              <a:rPr lang="en-US" sz="2400" dirty="0" smtClean="0">
                <a:solidFill>
                  <a:srgbClr val="C00000"/>
                </a:solidFill>
                <a:latin typeface="Britannic Bold" panose="020B0903060703020204" pitchFamily="34" charset="0"/>
              </a:rPr>
              <a:t>… matches…</a:t>
            </a:r>
            <a:endParaRPr lang="en-IN" sz="2400" dirty="0">
              <a:solidFill>
                <a:srgbClr val="C00000"/>
              </a:solidFill>
              <a:latin typeface="Britannic Bold" panose="020B0903060703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6438" y="1791084"/>
            <a:ext cx="4213598" cy="4519564"/>
          </a:xfrm>
          <a:prstGeom prst="rect">
            <a:avLst/>
          </a:prstGeom>
        </p:spPr>
      </p:pic>
    </p:spTree>
    <p:extLst>
      <p:ext uri="{BB962C8B-B14F-4D97-AF65-F5344CB8AC3E}">
        <p14:creationId xmlns:p14="http://schemas.microsoft.com/office/powerpoint/2010/main" val="57155397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dissolv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dissolv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10802" y="1164251"/>
            <a:ext cx="10820400" cy="4024125"/>
          </a:xfrm>
        </p:spPr>
        <p:style>
          <a:lnRef idx="2">
            <a:schemeClr val="accent2"/>
          </a:lnRef>
          <a:fillRef idx="1">
            <a:schemeClr val="lt1"/>
          </a:fillRef>
          <a:effectRef idx="0">
            <a:schemeClr val="accent2"/>
          </a:effectRef>
          <a:fontRef idx="minor">
            <a:schemeClr val="dk1"/>
          </a:fontRef>
        </p:style>
        <p:txBody>
          <a:bodyPr>
            <a:normAutofit/>
          </a:bodyPr>
          <a:lstStyle/>
          <a:p>
            <a:endParaRPr lang="en-US" sz="2400" dirty="0" smtClean="0">
              <a:solidFill>
                <a:srgbClr val="C00000"/>
              </a:solidFill>
              <a:latin typeface="Britannic Bold" panose="020B0903060703020204" pitchFamily="34" charset="0"/>
            </a:endParaRPr>
          </a:p>
          <a:p>
            <a:r>
              <a:rPr lang="en-US" sz="2400" dirty="0" smtClean="0">
                <a:solidFill>
                  <a:srgbClr val="C00000"/>
                </a:solidFill>
                <a:latin typeface="Britannic Bold" panose="020B0903060703020204" pitchFamily="34" charset="0"/>
              </a:rPr>
              <a:t>We have transformed the </a:t>
            </a:r>
            <a:r>
              <a:rPr lang="en-US" sz="2400" dirty="0" smtClean="0">
                <a:solidFill>
                  <a:srgbClr val="C00000"/>
                </a:solidFill>
                <a:latin typeface="Britannic Bold" panose="020B0903060703020204" pitchFamily="34" charset="0"/>
              </a:rPr>
              <a:t>dataset </a:t>
            </a:r>
            <a:r>
              <a:rPr lang="en-US" sz="2400" dirty="0" smtClean="0">
                <a:solidFill>
                  <a:srgbClr val="C00000"/>
                </a:solidFill>
                <a:latin typeface="Britannic Bold" panose="020B0903060703020204" pitchFamily="34" charset="0"/>
              </a:rPr>
              <a:t>using MS Excel</a:t>
            </a:r>
          </a:p>
          <a:p>
            <a:r>
              <a:rPr lang="en-US" sz="2400" dirty="0" smtClean="0">
                <a:solidFill>
                  <a:srgbClr val="C00000"/>
                </a:solidFill>
                <a:latin typeface="Britannic Bold" panose="020B0903060703020204" pitchFamily="34" charset="0"/>
              </a:rPr>
              <a:t>We did data cleaning that is, handling missing values, finding odd values, etc.</a:t>
            </a:r>
          </a:p>
          <a:p>
            <a:r>
              <a:rPr lang="en-US" sz="2400" dirty="0" smtClean="0">
                <a:solidFill>
                  <a:srgbClr val="C00000"/>
                </a:solidFill>
                <a:latin typeface="Britannic Bold" panose="020B0903060703020204" pitchFamily="34" charset="0"/>
              </a:rPr>
              <a:t>Take a look at the new transformed data files: </a:t>
            </a:r>
            <a:r>
              <a:rPr lang="en-US" sz="2400" dirty="0" smtClean="0">
                <a:solidFill>
                  <a:srgbClr val="C00000"/>
                </a:solidFill>
                <a:latin typeface="Britannic Bold" panose="020B0903060703020204" pitchFamily="34" charset="0"/>
              </a:rPr>
              <a:t>Win %age</a:t>
            </a:r>
            <a:r>
              <a:rPr lang="en-US" sz="2400" dirty="0" smtClean="0">
                <a:solidFill>
                  <a:srgbClr val="C00000"/>
                </a:solidFill>
                <a:latin typeface="Britannic Bold" panose="020B0903060703020204" pitchFamily="34" charset="0"/>
              </a:rPr>
              <a:t>… </a:t>
            </a:r>
            <a:r>
              <a:rPr lang="en-US" sz="2400" dirty="0" smtClean="0">
                <a:solidFill>
                  <a:srgbClr val="C00000"/>
                </a:solidFill>
                <a:latin typeface="Britannic Bold" panose="020B0903060703020204" pitchFamily="34" charset="0"/>
              </a:rPr>
              <a:t>matches</a:t>
            </a:r>
            <a:r>
              <a:rPr lang="en-US" sz="2400" dirty="0" smtClean="0">
                <a:solidFill>
                  <a:srgbClr val="C00000"/>
                </a:solidFill>
                <a:latin typeface="Britannic Bold" panose="020B0903060703020204" pitchFamily="34" charset="0"/>
              </a:rPr>
              <a:t>… Batting stats… Bowling stats…</a:t>
            </a:r>
            <a:endParaRPr lang="en-IN" sz="2400" dirty="0">
              <a:solidFill>
                <a:srgbClr val="C00000"/>
              </a:solidFill>
              <a:latin typeface="Britannic Bold" panose="020B0903060703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7171" y="2133599"/>
            <a:ext cx="4724401" cy="4724401"/>
          </a:xfrm>
          <a:prstGeom prst="rect">
            <a:avLst/>
          </a:prstGeom>
        </p:spPr>
      </p:pic>
    </p:spTree>
    <p:extLst>
      <p:ext uri="{BB962C8B-B14F-4D97-AF65-F5344CB8AC3E}">
        <p14:creationId xmlns:p14="http://schemas.microsoft.com/office/powerpoint/2010/main" val="168849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dissolve">
                                      <p:cBhvr>
                                        <p:cTn id="12" dur="500"/>
                                        <p:tgtEl>
                                          <p:spTgt spid="4">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TM04033937[[fn=Vapor Trail]]</Template>
  <TotalTime>698</TotalTime>
  <Words>970</Words>
  <Application>Microsoft Office PowerPoint</Application>
  <PresentationFormat>Widescreen</PresentationFormat>
  <Paragraphs>74</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Britannic Bold</vt:lpstr>
      <vt:lpstr>Century Gothic</vt:lpstr>
      <vt:lpstr>Vapor Trail</vt:lpstr>
      <vt:lpstr>Project title:  Indian premier League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Summary</vt:lpstr>
      <vt:lpstr>Summary</vt:lpstr>
      <vt:lpstr>Summary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31</cp:revision>
  <dcterms:created xsi:type="dcterms:W3CDTF">2023-06-20T07:32:20Z</dcterms:created>
  <dcterms:modified xsi:type="dcterms:W3CDTF">2023-06-21T09:48:51Z</dcterms:modified>
</cp:coreProperties>
</file>